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77" r:id="rId13"/>
    <p:sldId id="278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3" r:id="rId22"/>
    <p:sldId id="282" r:id="rId23"/>
    <p:sldId id="281" r:id="rId24"/>
    <p:sldId id="285" r:id="rId25"/>
    <p:sldId id="284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83" d="100"/>
          <a:sy n="83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B4FC-9C9A-4F14-A818-4210A60DA9EA}" type="datetimeFigureOut">
              <a:rPr lang="tr-TR" smtClean="0"/>
              <a:t>15.01.2022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84E5-5659-4745-B6E3-C11C049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76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257F-0A52-4710-8C00-C7BEDC6BE7F6}" type="datetimeFigureOut">
              <a:rPr lang="tr-TR" smtClean="0"/>
              <a:t>15.01.2022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BDDE-E674-4F9C-BC04-74B131A807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63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9BDDE-E674-4F9C-BC04-74B131A807D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41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BDDE-E674-4F9C-BC04-74B131A807D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2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68DF98-F157-4AD1-A709-EC116E1019B5}" type="datetime1">
              <a:rPr lang="tr-TR" smtClean="0"/>
              <a:t>15.01.2022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2C66-E1D0-477D-89B8-33B867DFFA02}" type="datetime1">
              <a:rPr lang="tr-TR" smtClean="0"/>
              <a:t>15.01.2022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8594-DF41-4A36-AF2D-8675BFA160E7}" type="datetime1">
              <a:rPr lang="tr-TR" smtClean="0"/>
              <a:t>15.01.2022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D6A5B1-7C97-4190-824B-0F5A781EE8C6}" type="datetime1">
              <a:rPr lang="tr-TR" smtClean="0"/>
              <a:t>15.01.2022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C795AA-F7D0-473C-8C98-F2BDCC5E896C}" type="datetime1">
              <a:rPr lang="tr-TR" smtClean="0"/>
              <a:t>15.01.2022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64010C-A87B-410B-BB50-0A72CA9674EB}" type="datetime1">
              <a:rPr lang="tr-TR" smtClean="0"/>
              <a:t>15.01.2022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018665-DDAB-49AD-8DD9-481B78D53F79}" type="datetime1">
              <a:rPr lang="tr-TR" smtClean="0"/>
              <a:t>15.01.2022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34A-210B-43AE-BB12-F43AE9508FDE}" type="datetime1">
              <a:rPr lang="tr-TR" smtClean="0"/>
              <a:t>15.01.2022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B3AFB7-633D-4A92-866E-757E67B33515}" type="datetime1">
              <a:rPr lang="tr-TR" smtClean="0"/>
              <a:t>15.01.2022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C21245C-56EC-4CC3-8803-E91AB109B239}" type="datetime1">
              <a:rPr lang="tr-TR" smtClean="0"/>
              <a:t>15.01.2022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876F8C-CF7C-407D-B20A-27E67693DB22}" type="datetime1">
              <a:rPr lang="tr-TR" smtClean="0"/>
              <a:t>15.01.2022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9CA7D7F-09E4-439F-B189-01D755E94DF7}" type="datetime1">
              <a:rPr lang="tr-TR" smtClean="0"/>
              <a:t>15.01.2022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296354-B0A7-4255-B89F-9B9D1070E062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elevizyon" TargetMode="External"/><Relationship Id="rId2" Type="http://schemas.openxmlformats.org/officeDocument/2006/relationships/hyperlink" Target="https://tr.wikipedia.org/wiki/Rady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r.wikipedia.org/wiki/Dergi" TargetMode="External"/><Relationship Id="rId4" Type="http://schemas.openxmlformats.org/officeDocument/2006/relationships/hyperlink" Target="https://tr.wikipedia.org/wiki/Gaze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5496"/>
            <a:ext cx="7128792" cy="4400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etin kutusu 4"/>
          <p:cNvSpPr txBox="1"/>
          <p:nvPr/>
        </p:nvSpPr>
        <p:spPr>
          <a:xfrm>
            <a:off x="2026731" y="5445224"/>
            <a:ext cx="538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MEDYA OKURYAZARLIĞI</a:t>
            </a:r>
            <a:endParaRPr lang="tr-TR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5791200" cy="365125"/>
          </a:xfrm>
        </p:spPr>
        <p:txBody>
          <a:bodyPr/>
          <a:lstStyle/>
          <a:p>
            <a:r>
              <a:rPr lang="tr-TR" dirty="0" smtClean="0"/>
              <a:t>GÜLÜZAR AKBABA/ BT ÖĞRETMENİ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77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27323"/>
            <a:ext cx="8229600" cy="4572000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Adobe Garamond Pro" pitchFamily="18" charset="-94"/>
              </a:rPr>
              <a:t>Üretim Becerisi:</a:t>
            </a:r>
            <a:r>
              <a:rPr lang="tr-TR" dirty="0">
                <a:solidFill>
                  <a:schemeClr val="accent1"/>
                </a:solidFill>
                <a:latin typeface="Adobe Garamond Pro" pitchFamily="18" charset="-94"/>
              </a:rPr>
              <a:t> </a:t>
            </a:r>
            <a:r>
              <a:rPr lang="tr-TR" dirty="0">
                <a:latin typeface="Adobe Garamond Pro" pitchFamily="18" charset="-94"/>
              </a:rPr>
              <a:t>Kendimizi etkili ve doğru bir şekilde ifade edebilmek için, kendi bilgi ve mesajlarımızı kendimizin yayabilmesi ve üretebilmesidir. Resim çekme, farklı resim </a:t>
            </a:r>
            <a:r>
              <a:rPr lang="tr-TR" dirty="0" err="1">
                <a:latin typeface="Adobe Garamond Pro" pitchFamily="18" charset="-94"/>
              </a:rPr>
              <a:t>modları</a:t>
            </a:r>
            <a:r>
              <a:rPr lang="tr-TR" dirty="0">
                <a:latin typeface="Adobe Garamond Pro" pitchFamily="18" charset="-94"/>
              </a:rPr>
              <a:t> kullanma, web tasarımı gibi üretimi kapsar.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6" y="4005064"/>
            <a:ext cx="7984857" cy="276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6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Adobe Garamond Pro" pitchFamily="18" charset="-94"/>
              </a:rPr>
              <a:t>Basın organları, bir bireyin dünyayı nasıl algılayacağını biçimler ve yönlendirir. Bu sebepten ötürü bireylerin onlara sunulan bilgiyi kritik ve hür bir şekilde analiz etmesi önemlidir.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14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2304256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Adobe Garamond Pro" pitchFamily="18" charset="-94"/>
              </a:rPr>
              <a:t>Yaygınlaşan internet kullanımı aracılığıyla günümüzde herkese ulaşan medya araçları, bazen kişisel çıkar, suç örtbas etme, ve toplumu yanlış yönlendirmek için </a:t>
            </a:r>
            <a:r>
              <a:rPr lang="tr-TR" dirty="0" smtClean="0">
                <a:latin typeface="Adobe Garamond Pro" pitchFamily="18" charset="-94"/>
              </a:rPr>
              <a:t>kullanılabilir. </a:t>
            </a:r>
            <a:r>
              <a:rPr lang="tr-TR" dirty="0">
                <a:latin typeface="Adobe Garamond Pro" pitchFamily="18" charset="-94"/>
              </a:rPr>
              <a:t>Bunu engellemek için bireylerin kullanabileceği yöntemlerden bazıları bunlardır: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28607"/>
            <a:ext cx="4320480" cy="3827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4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5480270" cy="3082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560"/>
            <a:ext cx="3880099" cy="2185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2" y="4221088"/>
            <a:ext cx="3917409" cy="233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2" y="620688"/>
            <a:ext cx="3917409" cy="2193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51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72000"/>
          </a:xfrm>
        </p:spPr>
        <p:txBody>
          <a:bodyPr/>
          <a:lstStyle/>
          <a:p>
            <a:r>
              <a:rPr lang="tr-TR" dirty="0">
                <a:latin typeface="Adobe Garamond Pro" pitchFamily="18" charset="-94"/>
              </a:rPr>
              <a:t>Günlük haberlerini az ve kısıtlı medya organlarından alınmaması, olabildiğince farklı görüş ve açılardan takip edilmesi.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7668344" cy="2647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0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204" y="1340768"/>
            <a:ext cx="8229600" cy="4572000"/>
          </a:xfrm>
        </p:spPr>
        <p:txBody>
          <a:bodyPr/>
          <a:lstStyle/>
          <a:p>
            <a:endParaRPr lang="tr-TR" dirty="0" smtClean="0">
              <a:latin typeface="Adobe Garamond Pro" pitchFamily="18" charset="-94"/>
            </a:endParaRPr>
          </a:p>
          <a:p>
            <a:r>
              <a:rPr lang="tr-TR" dirty="0" smtClean="0">
                <a:latin typeface="Adobe Garamond Pro" pitchFamily="18" charset="-94"/>
              </a:rPr>
              <a:t>Takip </a:t>
            </a:r>
            <a:r>
              <a:rPr lang="tr-TR" dirty="0">
                <a:latin typeface="Adobe Garamond Pro" pitchFamily="18" charset="-94"/>
              </a:rPr>
              <a:t>edilen medya kuruluşunun devlet bağlantılarının ve olası kişisel çıkarlarının araştırılması.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96" y="3645024"/>
            <a:ext cx="6624736" cy="2664296"/>
          </a:xfrm>
          <a:prstGeom prst="round2DiagRect">
            <a:avLst>
              <a:gd name="adj1" fmla="val 16667"/>
              <a:gd name="adj2" fmla="val 409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81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1196752"/>
            <a:ext cx="8229600" cy="4572000"/>
          </a:xfrm>
        </p:spPr>
        <p:txBody>
          <a:bodyPr/>
          <a:lstStyle/>
          <a:p>
            <a:r>
              <a:rPr lang="tr-TR" dirty="0">
                <a:latin typeface="Adobe Garamond Pro" pitchFamily="18" charset="-94"/>
              </a:rPr>
              <a:t>Medya kuruluşunun yönetiminde yer alan kişilerin araştırılması.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6264696" cy="292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16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572000"/>
          </a:xfrm>
        </p:spPr>
        <p:txBody>
          <a:bodyPr/>
          <a:lstStyle/>
          <a:p>
            <a:r>
              <a:rPr lang="tr-TR" dirty="0">
                <a:latin typeface="Adobe Garamond Pro" pitchFamily="18" charset="-94"/>
              </a:rPr>
              <a:t>Yazarlarının siyasi ve sosyal görüşlerinin araştırılması, ve karşıt görüşte yazarların da okunması.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7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72000"/>
          </a:xfrm>
        </p:spPr>
        <p:txBody>
          <a:bodyPr/>
          <a:lstStyle/>
          <a:p>
            <a:r>
              <a:rPr lang="tr-TR" dirty="0">
                <a:latin typeface="Adobe Garamond Pro" pitchFamily="18" charset="-94"/>
              </a:rPr>
              <a:t>Verilen haberin ve bilginin akıl, mantık, ve bilim doğrultusunda olup olmamasının sorgulanması.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72000"/>
          </a:xfrm>
        </p:spPr>
        <p:txBody>
          <a:bodyPr/>
          <a:lstStyle/>
          <a:p>
            <a:r>
              <a:rPr lang="tr-TR" dirty="0">
                <a:latin typeface="Adobe Garamond Pro" pitchFamily="18" charset="-94"/>
              </a:rPr>
              <a:t>Sunulan bilgi ve haberlerin güvenilir bir kaynaktan alınması veya kaynaklarının araştırılması.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7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Adobe Garamond Pro" pitchFamily="18" charset="-94"/>
              </a:rPr>
              <a:t>Medya okuryazarlığı</a:t>
            </a:r>
            <a:r>
              <a:rPr lang="tr-TR" dirty="0">
                <a:latin typeface="Adobe Garamond Pro" pitchFamily="18" charset="-94"/>
              </a:rPr>
              <a:t> günlük dilde </a:t>
            </a:r>
            <a:r>
              <a:rPr lang="tr-TR" dirty="0">
                <a:latin typeface="Adobe Garamond Pro" pitchFamily="18" charset="-94"/>
                <a:hlinkClick r:id="rId2" tooltip="Radyo"/>
              </a:rPr>
              <a:t>radyo</a:t>
            </a:r>
            <a:r>
              <a:rPr lang="tr-TR" dirty="0">
                <a:latin typeface="Adobe Garamond Pro" pitchFamily="18" charset="-94"/>
              </a:rPr>
              <a:t>, </a:t>
            </a:r>
            <a:r>
              <a:rPr lang="tr-TR" dirty="0">
                <a:latin typeface="Adobe Garamond Pro" pitchFamily="18" charset="-94"/>
                <a:hlinkClick r:id="rId3" tooltip="Televizyon"/>
              </a:rPr>
              <a:t>televizyon</a:t>
            </a:r>
            <a:r>
              <a:rPr lang="tr-TR" dirty="0">
                <a:latin typeface="Adobe Garamond Pro" pitchFamily="18" charset="-94"/>
              </a:rPr>
              <a:t>, </a:t>
            </a:r>
            <a:r>
              <a:rPr lang="tr-TR" dirty="0">
                <a:latin typeface="Adobe Garamond Pro" pitchFamily="18" charset="-94"/>
                <a:hlinkClick r:id="rId4" tooltip="Gazete"/>
              </a:rPr>
              <a:t>gazete</a:t>
            </a:r>
            <a:r>
              <a:rPr lang="tr-TR" dirty="0">
                <a:latin typeface="Adobe Garamond Pro" pitchFamily="18" charset="-94"/>
              </a:rPr>
              <a:t>, </a:t>
            </a:r>
            <a:r>
              <a:rPr lang="tr-TR" dirty="0">
                <a:latin typeface="Adobe Garamond Pro" pitchFamily="18" charset="-94"/>
                <a:hlinkClick r:id="rId5" tooltip="Dergi"/>
              </a:rPr>
              <a:t>dergi</a:t>
            </a:r>
            <a:r>
              <a:rPr lang="tr-TR" dirty="0">
                <a:latin typeface="Adobe Garamond Pro" pitchFamily="18" charset="-94"/>
              </a:rPr>
              <a:t> gibi </a:t>
            </a:r>
            <a:r>
              <a:rPr lang="tr-TR" dirty="0" smtClean="0">
                <a:latin typeface="Adobe Garamond Pro" pitchFamily="18" charset="-94"/>
              </a:rPr>
              <a:t>elektronik, yazılı ve basılı yayın </a:t>
            </a:r>
            <a:r>
              <a:rPr lang="tr-TR" dirty="0">
                <a:latin typeface="Adobe Garamond Pro" pitchFamily="18" charset="-94"/>
              </a:rPr>
              <a:t>organlarına erişmek, kritik bir şekilde okumak, yargılamak, yaratmak için kullanılan bir terimdir.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76672"/>
            <a:ext cx="1826385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648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28929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TÜRKİYE</a:t>
            </a:r>
            <a:r>
              <a:rPr lang="tr-TR" sz="3600" dirty="0" smtClean="0"/>
              <a:t>'</a:t>
            </a:r>
            <a:r>
              <a:rPr lang="tr-TR" sz="3600" b="1" dirty="0" smtClean="0"/>
              <a:t>DE MEDYAOKURYAZARLIĞI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dobe Garamond Pro" pitchFamily="18" charset="-94"/>
              </a:rPr>
              <a:t>Medya okuryazarlığı dersi 2007-2008 </a:t>
            </a:r>
            <a:r>
              <a:rPr lang="tr-TR" sz="2400" dirty="0">
                <a:latin typeface="Adobe Garamond Pro" pitchFamily="18" charset="-94"/>
              </a:rPr>
              <a:t>eğitim-öğretim yılından itibaren ilköğretim okullarının 6. 7. ve 8. Sınıflarında seçmeli ders olarak okutulmaya başlamıştır.</a:t>
            </a:r>
            <a:endParaRPr lang="tr-TR" sz="2400" dirty="0">
              <a:latin typeface="Adobe Garamond Pro" pitchFamily="18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9040"/>
            <a:ext cx="5639147" cy="2819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4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8656" y="332656"/>
            <a:ext cx="8229600" cy="1399032"/>
          </a:xfrm>
        </p:spPr>
        <p:txBody>
          <a:bodyPr/>
          <a:lstStyle/>
          <a:p>
            <a:r>
              <a:rPr lang="tr-TR" b="1" smtClean="0"/>
              <a:t>SOSYAL </a:t>
            </a:r>
            <a:r>
              <a:rPr lang="tr-TR" b="1" dirty="0" smtClean="0"/>
              <a:t>MEDYA OKURYAZARLIĞI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802880" cy="4099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dobe Garamond Pro" pitchFamily="18" charset="-94"/>
              </a:rPr>
              <a:t>Sosyal </a:t>
            </a:r>
            <a:r>
              <a:rPr lang="tr-TR" b="1" dirty="0">
                <a:latin typeface="Adobe Garamond Pro" pitchFamily="18" charset="-94"/>
              </a:rPr>
              <a:t>medya kullanımınızı </a:t>
            </a:r>
            <a:r>
              <a:rPr lang="tr-TR" b="1" dirty="0" smtClean="0">
                <a:latin typeface="Adobe Garamond Pro" pitchFamily="18" charset="-94"/>
              </a:rPr>
              <a:t>kısıtlayın.</a:t>
            </a:r>
            <a:endParaRPr lang="tr-TR" b="1" dirty="0">
              <a:latin typeface="Adobe Garamond Pro" pitchFamily="18" charset="-94"/>
            </a:endParaRPr>
          </a:p>
          <a:p>
            <a:r>
              <a:rPr lang="tr-TR" b="1" dirty="0" smtClean="0">
                <a:latin typeface="Adobe Garamond Pro" pitchFamily="18" charset="-94"/>
              </a:rPr>
              <a:t>Sosyal </a:t>
            </a:r>
            <a:r>
              <a:rPr lang="tr-TR" b="1" dirty="0">
                <a:latin typeface="Adobe Garamond Pro" pitchFamily="18" charset="-94"/>
              </a:rPr>
              <a:t>medyada da sosyal mesafe kuralını </a:t>
            </a:r>
            <a:r>
              <a:rPr lang="tr-TR" b="1" dirty="0" smtClean="0">
                <a:latin typeface="Adobe Garamond Pro" pitchFamily="18" charset="-94"/>
              </a:rPr>
              <a:t>uygulayın.</a:t>
            </a:r>
            <a:endParaRPr lang="tr-TR" b="1" dirty="0">
              <a:latin typeface="Adobe Garamond Pro" pitchFamily="18" charset="-94"/>
            </a:endParaRPr>
          </a:p>
          <a:p>
            <a:r>
              <a:rPr lang="tr-TR" b="1" dirty="0" smtClean="0">
                <a:latin typeface="Adobe Garamond Pro" pitchFamily="18" charset="-94"/>
              </a:rPr>
              <a:t>Olumsuz </a:t>
            </a:r>
            <a:r>
              <a:rPr lang="tr-TR" b="1" dirty="0">
                <a:latin typeface="Adobe Garamond Pro" pitchFamily="18" charset="-94"/>
              </a:rPr>
              <a:t>içerikler yerine olumlu içerikleri üretim/tüketim olarak tercih edin:</a:t>
            </a:r>
          </a:p>
          <a:p>
            <a:r>
              <a:rPr lang="tr-TR" b="1" dirty="0" smtClean="0">
                <a:latin typeface="Adobe Garamond Pro" pitchFamily="18" charset="-94"/>
              </a:rPr>
              <a:t> </a:t>
            </a:r>
            <a:r>
              <a:rPr lang="tr-TR" b="1" dirty="0">
                <a:latin typeface="Adobe Garamond Pro" pitchFamily="18" charset="-94"/>
              </a:rPr>
              <a:t>Sosyal ağlarda duygusal etkileşim güçlü olduğundan paylaşımlarınızda seçici </a:t>
            </a:r>
            <a:r>
              <a:rPr lang="tr-TR" b="1" dirty="0" smtClean="0">
                <a:latin typeface="Adobe Garamond Pro" pitchFamily="18" charset="-94"/>
              </a:rPr>
              <a:t>olun.</a:t>
            </a:r>
            <a:endParaRPr lang="tr-TR" b="1" dirty="0">
              <a:latin typeface="Adobe Garamond Pro" pitchFamily="18" charset="-94"/>
            </a:endParaRPr>
          </a:p>
          <a:p>
            <a:r>
              <a:rPr lang="tr-TR" b="1" dirty="0" smtClean="0">
                <a:latin typeface="Adobe Garamond Pro" pitchFamily="18" charset="-94"/>
              </a:rPr>
              <a:t>Sosyal </a:t>
            </a:r>
            <a:r>
              <a:rPr lang="tr-TR" b="1" dirty="0">
                <a:latin typeface="Adobe Garamond Pro" pitchFamily="18" charset="-94"/>
              </a:rPr>
              <a:t>medyayı bilinçli </a:t>
            </a:r>
            <a:r>
              <a:rPr lang="tr-TR" b="1" dirty="0" smtClean="0">
                <a:latin typeface="Adobe Garamond Pro" pitchFamily="18" charset="-94"/>
              </a:rPr>
              <a:t>kullanın.</a:t>
            </a:r>
            <a:endParaRPr lang="tr-TR" b="1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5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4642536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dobe Garamond Pro" pitchFamily="18" charset="-94"/>
              </a:rPr>
              <a:t>Sosyal </a:t>
            </a:r>
            <a:r>
              <a:rPr lang="tr-TR" sz="2400" b="1" dirty="0">
                <a:latin typeface="Adobe Garamond Pro" pitchFamily="18" charset="-94"/>
              </a:rPr>
              <a:t>medya haberciliğine dikkat edin; karşınıza çıkan her haber içeriğini </a:t>
            </a:r>
            <a:r>
              <a:rPr lang="tr-TR" sz="2400" b="1" dirty="0" smtClean="0">
                <a:latin typeface="Adobe Garamond Pro" pitchFamily="18" charset="-94"/>
              </a:rPr>
              <a:t>doğruluğunu </a:t>
            </a:r>
            <a:r>
              <a:rPr lang="tr-TR" sz="2400" b="1" dirty="0">
                <a:latin typeface="Adobe Garamond Pro" pitchFamily="18" charset="-94"/>
              </a:rPr>
              <a:t>teyit etmeden paylaşıp </a:t>
            </a:r>
            <a:r>
              <a:rPr lang="tr-TR" sz="2400" b="1" dirty="0" smtClean="0">
                <a:latin typeface="Adobe Garamond Pro" pitchFamily="18" charset="-94"/>
              </a:rPr>
              <a:t>beğenmeyin.</a:t>
            </a:r>
            <a:r>
              <a:rPr lang="tr-TR" sz="2400" dirty="0">
                <a:latin typeface="Adobe Garamond Pro" pitchFamily="18" charset="-94"/>
              </a:rPr>
              <a:t> </a:t>
            </a:r>
          </a:p>
          <a:p>
            <a:r>
              <a:rPr lang="tr-TR" sz="2400" b="1" dirty="0" smtClean="0">
                <a:latin typeface="Adobe Garamond Pro" pitchFamily="18" charset="-94"/>
              </a:rPr>
              <a:t>Sosyal </a:t>
            </a:r>
            <a:r>
              <a:rPr lang="tr-TR" sz="2400" b="1" dirty="0">
                <a:latin typeface="Adobe Garamond Pro" pitchFamily="18" charset="-94"/>
              </a:rPr>
              <a:t>medyada yetkin olduğunuzu düşündüğünüz </a:t>
            </a:r>
          </a:p>
          <a:p>
            <a:pPr marL="64008" indent="0">
              <a:buNone/>
            </a:pPr>
            <a:r>
              <a:rPr lang="tr-TR" sz="2400" b="1" dirty="0" smtClean="0">
                <a:latin typeface="Adobe Garamond Pro" pitchFamily="18" charset="-94"/>
              </a:rPr>
              <a:t>     alanlardaki </a:t>
            </a:r>
            <a:r>
              <a:rPr lang="tr-TR" sz="2400" b="1" dirty="0">
                <a:latin typeface="Adobe Garamond Pro" pitchFamily="18" charset="-94"/>
              </a:rPr>
              <a:t>bilgi ve becerilerinizi paylaşarak toplumlara</a:t>
            </a:r>
          </a:p>
          <a:p>
            <a:pPr marL="64008" indent="0">
              <a:buNone/>
            </a:pPr>
            <a:r>
              <a:rPr lang="tr-TR" sz="2400" b="1" dirty="0" smtClean="0">
                <a:latin typeface="Adobe Garamond Pro" pitchFamily="18" charset="-94"/>
              </a:rPr>
              <a:t>     </a:t>
            </a:r>
            <a:r>
              <a:rPr lang="tr-TR" sz="2400" b="1" dirty="0">
                <a:latin typeface="Adobe Garamond Pro" pitchFamily="18" charset="-94"/>
              </a:rPr>
              <a:t>faydalı enformasyonlar yaymayı </a:t>
            </a:r>
            <a:r>
              <a:rPr lang="tr-TR" sz="2400" b="1" dirty="0" smtClean="0">
                <a:latin typeface="Adobe Garamond Pro" pitchFamily="18" charset="-94"/>
              </a:rPr>
              <a:t>amaçlayın</a:t>
            </a:r>
            <a:r>
              <a:rPr lang="tr-TR" sz="2400" dirty="0" smtClean="0">
                <a:latin typeface="Adobe Garamond Pro" pitchFamily="18" charset="-94"/>
              </a:rPr>
              <a:t>.</a:t>
            </a:r>
            <a:endParaRPr lang="tr-TR" sz="2400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5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44824"/>
            <a:ext cx="8795320" cy="4609984"/>
          </a:xfrm>
        </p:spPr>
        <p:txBody>
          <a:bodyPr>
            <a:normAutofit lnSpcReduction="10000"/>
          </a:bodyPr>
          <a:lstStyle/>
          <a:p>
            <a:r>
              <a:rPr lang="tr-TR" sz="3200" b="1" dirty="0">
                <a:latin typeface="Adobe Garamond Pro" pitchFamily="18" charset="-94"/>
              </a:rPr>
              <a:t>Eğlence/mizah amaçlı sosyal medya kullanımında kişisel </a:t>
            </a:r>
            <a:r>
              <a:rPr lang="tr-TR" sz="3200" b="1" dirty="0" smtClean="0">
                <a:latin typeface="Adobe Garamond Pro" pitchFamily="18" charset="-94"/>
              </a:rPr>
              <a:t>verilere </a:t>
            </a:r>
            <a:r>
              <a:rPr lang="tr-TR" sz="3200" b="1" dirty="0">
                <a:latin typeface="Adobe Garamond Pro" pitchFamily="18" charset="-94"/>
              </a:rPr>
              <a:t>ve etik değerlere dikkat edin.</a:t>
            </a:r>
          </a:p>
          <a:p>
            <a:r>
              <a:rPr lang="tr-TR" sz="3200" b="1" dirty="0">
                <a:latin typeface="Adobe Garamond Pro" pitchFamily="18" charset="-94"/>
              </a:rPr>
              <a:t>Sosyal medyadaki sağlık haberlerini </a:t>
            </a:r>
          </a:p>
          <a:p>
            <a:pPr marL="64008" indent="0">
              <a:buNone/>
            </a:pPr>
            <a:r>
              <a:rPr lang="tr-TR" sz="3200" b="1" dirty="0">
                <a:latin typeface="Adobe Garamond Pro" pitchFamily="18" charset="-94"/>
              </a:rPr>
              <a:t>   </a:t>
            </a:r>
            <a:r>
              <a:rPr lang="tr-TR" sz="3200" b="1" dirty="0" smtClean="0">
                <a:latin typeface="Adobe Garamond Pro" pitchFamily="18" charset="-94"/>
              </a:rPr>
              <a:t> </a:t>
            </a:r>
            <a:r>
              <a:rPr lang="tr-TR" sz="3200" b="1" dirty="0">
                <a:latin typeface="Adobe Garamond Pro" pitchFamily="18" charset="-94"/>
              </a:rPr>
              <a:t>birkaç farklı internet alanından </a:t>
            </a:r>
            <a:r>
              <a:rPr lang="tr-TR" sz="3200" b="1" dirty="0" smtClean="0">
                <a:latin typeface="Adobe Garamond Pro" pitchFamily="18" charset="-94"/>
              </a:rPr>
              <a:t>doğrulamayı        ihmal  </a:t>
            </a:r>
            <a:r>
              <a:rPr lang="tr-TR" sz="3200" b="1" dirty="0">
                <a:latin typeface="Adobe Garamond Pro" pitchFamily="18" charset="-94"/>
              </a:rPr>
              <a:t>etmeyin.</a:t>
            </a:r>
          </a:p>
          <a:p>
            <a:r>
              <a:rPr lang="tr-TR" sz="3200" b="1" dirty="0">
                <a:latin typeface="Adobe Garamond Pro" pitchFamily="18" charset="-94"/>
              </a:rPr>
              <a:t>“Sosyal medyada arkadaşım paylaştıysa ben de </a:t>
            </a:r>
            <a:r>
              <a:rPr lang="tr-TR" sz="3200" b="1" dirty="0" err="1" smtClean="0">
                <a:latin typeface="Adobe Garamond Pro" pitchFamily="18" charset="-94"/>
              </a:rPr>
              <a:t>paylaşayım,beni</a:t>
            </a:r>
            <a:r>
              <a:rPr lang="tr-TR" sz="3200" b="1" dirty="0" smtClean="0">
                <a:latin typeface="Adobe Garamond Pro" pitchFamily="18" charset="-94"/>
              </a:rPr>
              <a:t> </a:t>
            </a:r>
            <a:r>
              <a:rPr lang="tr-TR" sz="3200" b="1" dirty="0">
                <a:latin typeface="Adobe Garamond Pro" pitchFamily="18" charset="-94"/>
              </a:rPr>
              <a:t>beğeneni ben de beğeneyim” anlayışına dikkat edin.</a:t>
            </a:r>
            <a:endParaRPr lang="tr-TR" sz="3200" dirty="0">
              <a:latin typeface="Adobe Garamond Pro" pitchFamily="18" charset="-94"/>
            </a:endParaRPr>
          </a:p>
          <a:p>
            <a:endParaRPr lang="tr-TR" sz="3200" dirty="0">
              <a:latin typeface="Adobe Garamond Pro" pitchFamily="18" charset="-94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5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 AKKILI İŞARETLERİ BİLELİM </a:t>
            </a:r>
            <a:r>
              <a:rPr lang="tr-TR" b="1" dirty="0" smtClean="0">
                <a:sym typeface="Wingdings" panose="05000000000000000000" pitchFamily="2" charset="2"/>
              </a:rPr>
              <a:t></a:t>
            </a:r>
            <a:r>
              <a:rPr lang="tr-TR" b="1" dirty="0" smtClean="0"/>
              <a:t> 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560840" cy="425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dobe Garamond Pro" pitchFamily="18" charset="-94"/>
              </a:rPr>
              <a:t>O</a:t>
            </a:r>
            <a:r>
              <a:rPr lang="tr-TR" dirty="0" smtClean="0">
                <a:latin typeface="Adobe Garamond Pro" pitchFamily="18" charset="-94"/>
              </a:rPr>
              <a:t>kuduğumuz bir </a:t>
            </a:r>
            <a:r>
              <a:rPr lang="tr-TR" dirty="0">
                <a:latin typeface="Adobe Garamond Pro" pitchFamily="18" charset="-94"/>
              </a:rPr>
              <a:t>kitaptan tutunda, bir bilgisayar oyunundan</a:t>
            </a:r>
            <a:r>
              <a:rPr lang="tr-TR" dirty="0" smtClean="0">
                <a:latin typeface="Adobe Garamond Pro" pitchFamily="18" charset="-94"/>
              </a:rPr>
              <a:t>, sokaklarda gördüğümüz </a:t>
            </a:r>
            <a:r>
              <a:rPr lang="tr-TR" dirty="0" err="1" smtClean="0">
                <a:latin typeface="Adobe Garamond Pro" pitchFamily="18" charset="-94"/>
              </a:rPr>
              <a:t>bilbordlardaki</a:t>
            </a:r>
            <a:r>
              <a:rPr lang="tr-TR" dirty="0" smtClean="0">
                <a:latin typeface="Adobe Garamond Pro" pitchFamily="18" charset="-94"/>
              </a:rPr>
              <a:t> ilanlardan, </a:t>
            </a:r>
            <a:r>
              <a:rPr lang="tr-TR" dirty="0">
                <a:latin typeface="Adobe Garamond Pro" pitchFamily="18" charset="-94"/>
              </a:rPr>
              <a:t>çiğnediğimiz sakızın </a:t>
            </a:r>
            <a:r>
              <a:rPr lang="tr-TR" dirty="0" smtClean="0">
                <a:latin typeface="Adobe Garamond Pro" pitchFamily="18" charset="-94"/>
              </a:rPr>
              <a:t>kağıdına varana kadar birer medyadır</a:t>
            </a:r>
            <a:r>
              <a:rPr lang="tr-TR" dirty="0">
                <a:latin typeface="Adobe Garamond Pro" pitchFamily="18" charset="-94"/>
              </a:rPr>
              <a:t>. Bütün bu araçlar, içerikler bizleri bilgilendirir, eğlendirir. Aynı zamanda bizleri ikna etmek amacıyla </a:t>
            </a:r>
            <a:r>
              <a:rPr lang="tr-TR" b="1" dirty="0">
                <a:latin typeface="Adobe Garamond Pro" pitchFamily="18" charset="-94"/>
              </a:rPr>
              <a:t>sesli, görsel ve yazılı öğeleri de bir arada</a:t>
            </a:r>
            <a:r>
              <a:rPr lang="tr-TR" dirty="0">
                <a:latin typeface="Adobe Garamond Pro" pitchFamily="18" charset="-94"/>
              </a:rPr>
              <a:t> kullanırlar.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90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74237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13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Adobe Garamond Pro" pitchFamily="18" charset="-94"/>
              </a:rPr>
              <a:t>‘’</a:t>
            </a:r>
            <a:r>
              <a:rPr lang="tr-TR" b="1" dirty="0">
                <a:solidFill>
                  <a:schemeClr val="accent1"/>
                </a:solidFill>
                <a:latin typeface="Adobe Garamond Pro" pitchFamily="18" charset="-94"/>
              </a:rPr>
              <a:t>Medya Okuryazarlığ</a:t>
            </a:r>
            <a:r>
              <a:rPr lang="tr-TR" dirty="0">
                <a:solidFill>
                  <a:schemeClr val="accent1"/>
                </a:solidFill>
                <a:latin typeface="Adobe Garamond Pro" pitchFamily="18" charset="-94"/>
              </a:rPr>
              <a:t>ı’’ </a:t>
            </a:r>
            <a:r>
              <a:rPr lang="tr-TR" dirty="0" smtClean="0">
                <a:latin typeface="Adobe Garamond Pro" pitchFamily="18" charset="-94"/>
              </a:rPr>
              <a:t>bütün </a:t>
            </a:r>
            <a:r>
              <a:rPr lang="tr-TR" dirty="0">
                <a:latin typeface="Adobe Garamond Pro" pitchFamily="18" charset="-94"/>
              </a:rPr>
              <a:t>kitle iletişim araçları vasıtasıyla verilen mesajları anlama, değerlendirme ve iletme </a:t>
            </a:r>
            <a:r>
              <a:rPr lang="tr-TR" dirty="0" smtClean="0">
                <a:latin typeface="Adobe Garamond Pro" pitchFamily="18" charset="-94"/>
              </a:rPr>
              <a:t>yeteneğidir de denebilir.</a:t>
            </a:r>
            <a:endParaRPr lang="tr-TR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4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48536" cy="3989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0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effectLst/>
              </a:rPr>
              <a:t>Medya Okuryazarlığı </a:t>
            </a:r>
            <a:r>
              <a:rPr lang="tr-TR" b="1" dirty="0" smtClean="0">
                <a:effectLst/>
              </a:rPr>
              <a:t>Hangi Becerileri Kazandırır ?</a:t>
            </a:r>
            <a:r>
              <a:rPr lang="tr-TR" b="1" dirty="0">
                <a:effectLst/>
              </a:rPr>
              <a:t/>
            </a:r>
            <a:br>
              <a:rPr lang="tr-TR" b="1" dirty="0">
                <a:effectLst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1"/>
                </a:solidFill>
                <a:latin typeface="Adobe Garamond Pro" pitchFamily="18" charset="-94"/>
              </a:rPr>
              <a:t>Erişim Becerisi:</a:t>
            </a:r>
            <a:r>
              <a:rPr lang="tr-TR" b="1" dirty="0">
                <a:latin typeface="Adobe Garamond Pro" pitchFamily="18" charset="-94"/>
              </a:rPr>
              <a:t> </a:t>
            </a:r>
            <a:r>
              <a:rPr lang="tr-TR" dirty="0">
                <a:latin typeface="Adobe Garamond Pro" pitchFamily="18" charset="-94"/>
              </a:rPr>
              <a:t>Herhangi bir bilgiye ihtiyaç duyduğumuzda kitap, gazete, televizyon, internet gibi medyalardan istenilen veriye ulaşabilmektir. Kütüphane kullanımı, videoyu ileri geri sarma, arama motorlarını kullanma vb. erişim becerisidir.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85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77094"/>
            <a:ext cx="8229600" cy="4572000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Adobe Garamond Pro" pitchFamily="18" charset="-94"/>
              </a:rPr>
              <a:t>Çözümleme Becerisi:</a:t>
            </a:r>
            <a:r>
              <a:rPr lang="tr-TR" dirty="0">
                <a:solidFill>
                  <a:schemeClr val="accent1"/>
                </a:solidFill>
                <a:latin typeface="Adobe Garamond Pro" pitchFamily="18" charset="-94"/>
              </a:rPr>
              <a:t> </a:t>
            </a:r>
            <a:r>
              <a:rPr lang="tr-TR" dirty="0">
                <a:latin typeface="Adobe Garamond Pro" pitchFamily="18" charset="-94"/>
              </a:rPr>
              <a:t>Bilgiye ulaştıktan sonra, </a:t>
            </a:r>
            <a:r>
              <a:rPr lang="tr-TR" b="1" dirty="0">
                <a:solidFill>
                  <a:schemeClr val="accent1"/>
                </a:solidFill>
                <a:latin typeface="Adobe Garamond Pro" pitchFamily="18" charset="-94"/>
              </a:rPr>
              <a:t>elde ettiğimiz verilerin doğruluğunu, yanlışlığını,</a:t>
            </a:r>
            <a:r>
              <a:rPr lang="tr-TR" dirty="0">
                <a:latin typeface="Adobe Garamond Pro" pitchFamily="18" charset="-94"/>
              </a:rPr>
              <a:t> eksikliğini veya fazlalığını neye ihtiyacımız olduğunu analiz etmemizdir. İzlenen yapının türünü seçebilme, şiddet sahneleri, sağlıkla ilgili noktaları belirleme, ön yargıları belirleme, fotoğraf hilelerini saptama gibi becerileri kapsar.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8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780928"/>
            <a:ext cx="8748464" cy="388843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  <a:latin typeface="Adobe Garamond Pro" pitchFamily="18" charset="-94"/>
              </a:rPr>
              <a:t>Değerlendirme Becerisi:</a:t>
            </a:r>
            <a:r>
              <a:rPr lang="tr-TR" dirty="0">
                <a:latin typeface="Adobe Garamond Pro" pitchFamily="18" charset="-94"/>
              </a:rPr>
              <a:t> Elimizdeki bilgilerin güvenirliğini, doğruluğunu belirleyebilmek için değerlendirme yapabilmemizdir. Reklam bilgilerinin objektifliğini saptama, haberin doğruluğunu saptama, bazı programların genç ve çocuklar üzerindeki etkisi gibi değerlendirmeleri kapsar.</a:t>
            </a:r>
          </a:p>
          <a:p>
            <a:endParaRPr lang="tr-TR" dirty="0">
              <a:latin typeface="Adobe Garamond Pro" pitchFamily="18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616624" cy="233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GÜLÜZAR AKBABA/ BT ÖĞRETMENİ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354-B0A7-4255-B89F-9B9D1070E06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58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</TotalTime>
  <Words>504</Words>
  <Application>Microsoft Office PowerPoint</Application>
  <PresentationFormat>Ekran Gösterisi (4:3)</PresentationFormat>
  <Paragraphs>87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Canlı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Medya Okuryazarlığı Hangi Becerileri Kazandırır 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TÜRKİYE'DE MEDYAOKURYAZARLIĞI</vt:lpstr>
      <vt:lpstr>SOSYAL MEDYA OKURYAZARLIĞI</vt:lpstr>
      <vt:lpstr>PowerPoint Sunusu</vt:lpstr>
      <vt:lpstr>PowerPoint Sunusu</vt:lpstr>
      <vt:lpstr>PowerPoint Sunusu</vt:lpstr>
      <vt:lpstr>BU AKKILI İŞARETLERİ BİLELİM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23</cp:revision>
  <dcterms:created xsi:type="dcterms:W3CDTF">2022-01-14T17:49:41Z</dcterms:created>
  <dcterms:modified xsi:type="dcterms:W3CDTF">2022-01-15T14:30:25Z</dcterms:modified>
</cp:coreProperties>
</file>